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1"/>
  </p:notesMasterIdLst>
  <p:sldIdLst>
    <p:sldId id="286" r:id="rId2"/>
    <p:sldId id="301" r:id="rId3"/>
    <p:sldId id="302" r:id="rId4"/>
    <p:sldId id="283" r:id="rId5"/>
    <p:sldId id="303" r:id="rId6"/>
    <p:sldId id="304" r:id="rId7"/>
    <p:sldId id="305" r:id="rId8"/>
    <p:sldId id="274" r:id="rId9"/>
    <p:sldId id="27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301"/>
            <p14:sldId id="302"/>
            <p14:sldId id="283"/>
            <p14:sldId id="303"/>
            <p14:sldId id="304"/>
            <p14:sldId id="305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8566122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b="1" kern="0" spc="400" dirty="0" smtClean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贝叶斯估计作业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19" y="4246432"/>
            <a:ext cx="293712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Eddy  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</a:rPr>
              <a:t>大杰仔（助教）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贝叶斯估计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326" y="3484111"/>
            <a:ext cx="4838012" cy="197387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bg1"/>
                </a:solidFill>
              </a:rPr>
              <a:t>未知参数</a:t>
            </a:r>
            <a:r>
              <a:rPr lang="en-US" altLang="zh-CN" sz="2400" dirty="0" smtClean="0">
                <a:solidFill>
                  <a:schemeClr val="bg1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Symbol" panose="05050102010706020507" pitchFamily="18" charset="2"/>
              </a:rPr>
              <a:t>是</a:t>
            </a:r>
            <a:r>
              <a:rPr lang="zh-CN" altLang="en-US" sz="2400" dirty="0" smtClean="0">
                <a:solidFill>
                  <a:schemeClr val="bg1"/>
                </a:solidFill>
                <a:latin typeface="Symbol" panose="05050102010706020507" pitchFamily="18" charset="2"/>
              </a:rPr>
              <a:t>一个定值。</a:t>
            </a:r>
            <a:endParaRPr lang="en-US" altLang="zh-CN" sz="2400" dirty="0" smtClean="0">
              <a:solidFill>
                <a:schemeClr val="bg1"/>
              </a:solidFill>
              <a:latin typeface="Symbol" panose="05050102010706020507" pitchFamily="18" charset="2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FF00"/>
                </a:solidFill>
              </a:rPr>
              <a:t>目标：</a:t>
            </a:r>
            <a:r>
              <a:rPr lang="zh-CN" altLang="en-US" sz="2400" dirty="0" smtClean="0">
                <a:solidFill>
                  <a:srgbClr val="FFFF00"/>
                </a:solidFill>
              </a:rPr>
              <a:t>未知</a:t>
            </a:r>
            <a:r>
              <a:rPr lang="zh-CN" altLang="en-US" sz="2400" dirty="0" smtClean="0">
                <a:solidFill>
                  <a:srgbClr val="FFFF00"/>
                </a:solidFill>
              </a:rPr>
              <a:t>参数</a:t>
            </a:r>
            <a:r>
              <a:rPr lang="en-US" altLang="zh-CN" sz="2400" dirty="0" smtClean="0">
                <a:solidFill>
                  <a:srgbClr val="FFFF00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400" dirty="0" smtClean="0">
                <a:solidFill>
                  <a:srgbClr val="FFFF00"/>
                </a:solidFill>
              </a:rPr>
              <a:t>使得数据集</a:t>
            </a:r>
            <a:r>
              <a:rPr lang="en-US" altLang="zh-CN" sz="2400" dirty="0" smtClean="0">
                <a:solidFill>
                  <a:srgbClr val="FFFF00"/>
                </a:solidFill>
              </a:rPr>
              <a:t>D(x</a:t>
            </a:r>
            <a:r>
              <a:rPr lang="en-US" altLang="zh-CN" sz="2400" baseline="-25000" dirty="0" smtClean="0">
                <a:solidFill>
                  <a:srgbClr val="FFFF00"/>
                </a:solidFill>
              </a:rPr>
              <a:t>1</a:t>
            </a:r>
            <a:r>
              <a:rPr lang="en-US" altLang="zh-CN" sz="2400" dirty="0" smtClean="0">
                <a:solidFill>
                  <a:srgbClr val="FFFF00"/>
                </a:solidFill>
              </a:rPr>
              <a:t>,x</a:t>
            </a:r>
            <a:r>
              <a:rPr lang="en-US" altLang="zh-CN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altLang="zh-CN" sz="2400" dirty="0" smtClean="0">
                <a:solidFill>
                  <a:srgbClr val="FFFF00"/>
                </a:solidFill>
              </a:rPr>
              <a:t>…</a:t>
            </a:r>
            <a:r>
              <a:rPr lang="en-US" altLang="zh-CN" sz="2400" dirty="0" err="1" smtClean="0">
                <a:solidFill>
                  <a:srgbClr val="FFFF00"/>
                </a:solidFill>
              </a:rPr>
              <a:t>x</a:t>
            </a:r>
            <a:r>
              <a:rPr lang="en-US" altLang="zh-CN" sz="2400" baseline="-25000" dirty="0" err="1" smtClean="0">
                <a:solidFill>
                  <a:srgbClr val="FFFF00"/>
                </a:solidFill>
              </a:rPr>
              <a:t>n</a:t>
            </a:r>
            <a:r>
              <a:rPr lang="en-US" altLang="zh-CN" sz="2400" dirty="0" smtClean="0">
                <a:solidFill>
                  <a:srgbClr val="FFFF00"/>
                </a:solidFill>
              </a:rPr>
              <a:t>)</a:t>
            </a:r>
            <a:r>
              <a:rPr lang="zh-CN" altLang="en-US" sz="2400" dirty="0" smtClean="0">
                <a:solidFill>
                  <a:srgbClr val="FFFF00"/>
                </a:solidFill>
              </a:rPr>
              <a:t>发生的概率</a:t>
            </a:r>
            <a:r>
              <a:rPr lang="zh-CN" altLang="en-US" sz="2400" dirty="0" smtClean="0">
                <a:solidFill>
                  <a:srgbClr val="FFFF00"/>
                </a:solidFill>
              </a:rPr>
              <a:t>最大。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sz="2400" dirty="0">
                <a:solidFill>
                  <a:srgbClr val="FFFF00"/>
                </a:solidFill>
              </a:rPr>
              <a:t>m</a:t>
            </a:r>
            <a:r>
              <a:rPr lang="en-US" altLang="zh-CN" sz="2400" dirty="0" smtClean="0">
                <a:solidFill>
                  <a:srgbClr val="FFFF00"/>
                </a:solidFill>
              </a:rPr>
              <a:t>ax P(D/</a:t>
            </a:r>
            <a:r>
              <a:rPr lang="en-US" altLang="zh-CN" sz="2400" dirty="0">
                <a:solidFill>
                  <a:srgbClr val="FFFF00"/>
                </a:solidFill>
                <a:latin typeface="Symbol" panose="05050102010706020507" pitchFamily="18" charset="2"/>
              </a:rPr>
              <a:t>q</a:t>
            </a:r>
            <a:r>
              <a:rPr lang="en-US" altLang="zh-CN" sz="2400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B</a:t>
            </a:r>
            <a:r>
              <a:rPr lang="en-US" altLang="zh-CN" b="1" dirty="0" smtClean="0"/>
              <a:t>ayes</a:t>
            </a:r>
            <a:r>
              <a:rPr lang="en-US" altLang="zh-CN" dirty="0"/>
              <a:t> </a:t>
            </a:r>
            <a:r>
              <a:rPr lang="en-US" altLang="zh-CN" b="1" dirty="0"/>
              <a:t>E</a:t>
            </a:r>
            <a:r>
              <a:rPr lang="en-US" altLang="zh-CN" b="1" dirty="0" smtClean="0"/>
              <a:t>stimation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025671" y="290895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极大似然估计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6625121" y="3429891"/>
            <a:ext cx="4838012" cy="27864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kern="1200" dirty="0">
                <a:solidFill>
                  <a:schemeClr val="bg1"/>
                </a:solidFill>
                <a:latin typeface="+mn-lt"/>
              </a:rPr>
              <a:t>未知参数</a:t>
            </a:r>
            <a:r>
              <a:rPr lang="en-US" altLang="zh-CN" sz="2400" kern="1200" dirty="0">
                <a:solidFill>
                  <a:schemeClr val="bg1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400" kern="1200" dirty="0">
                <a:solidFill>
                  <a:schemeClr val="bg1"/>
                </a:solidFill>
                <a:latin typeface="+mn-lt"/>
              </a:rPr>
              <a:t>本身服从一定的</a:t>
            </a:r>
            <a:r>
              <a:rPr lang="zh-CN" altLang="en-US" sz="2400" kern="1200" dirty="0" smtClean="0">
                <a:solidFill>
                  <a:schemeClr val="bg1"/>
                </a:solidFill>
                <a:latin typeface="+mn-lt"/>
              </a:rPr>
              <a:t>概率分布。</a:t>
            </a:r>
            <a:endParaRPr lang="en-US" altLang="zh-CN" sz="2400" kern="1200" dirty="0" smtClean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kern="1200" dirty="0" smtClean="0">
                <a:solidFill>
                  <a:srgbClr val="00B0F0"/>
                </a:solidFill>
                <a:latin typeface="+mn-lt"/>
              </a:rPr>
              <a:t>目标：</a:t>
            </a:r>
            <a:r>
              <a:rPr lang="zh-CN" altLang="en-US" sz="2400" kern="1200" dirty="0" smtClean="0">
                <a:solidFill>
                  <a:srgbClr val="00B0F0"/>
                </a:solidFill>
                <a:latin typeface="+mn-lt"/>
              </a:rPr>
              <a:t>数据</a:t>
            </a:r>
            <a:r>
              <a:rPr lang="zh-CN" altLang="en-US" sz="2400" kern="1200" dirty="0">
                <a:solidFill>
                  <a:srgbClr val="00B0F0"/>
                </a:solidFill>
                <a:latin typeface="+mn-lt"/>
              </a:rPr>
              <a:t>集</a:t>
            </a:r>
            <a:r>
              <a:rPr lang="en-US" altLang="zh-CN" sz="2400" kern="1200" dirty="0">
                <a:solidFill>
                  <a:srgbClr val="00B0F0"/>
                </a:solidFill>
                <a:latin typeface="+mn-lt"/>
              </a:rPr>
              <a:t>D(x</a:t>
            </a:r>
            <a:r>
              <a:rPr lang="en-US" altLang="zh-CN" sz="2400" kern="1200" baseline="-25000" dirty="0">
                <a:solidFill>
                  <a:srgbClr val="00B0F0"/>
                </a:solidFill>
                <a:latin typeface="+mn-lt"/>
              </a:rPr>
              <a:t>1</a:t>
            </a:r>
            <a:r>
              <a:rPr lang="en-US" altLang="zh-CN" sz="2400" kern="1200" dirty="0">
                <a:solidFill>
                  <a:srgbClr val="00B0F0"/>
                </a:solidFill>
                <a:latin typeface="+mn-lt"/>
              </a:rPr>
              <a:t>,x</a:t>
            </a:r>
            <a:r>
              <a:rPr lang="en-US" altLang="zh-CN" sz="2400" kern="1200" baseline="-25000" dirty="0">
                <a:solidFill>
                  <a:srgbClr val="00B0F0"/>
                </a:solidFill>
                <a:latin typeface="+mn-lt"/>
              </a:rPr>
              <a:t>2</a:t>
            </a:r>
            <a:r>
              <a:rPr lang="en-US" altLang="zh-CN" sz="2400" kern="1200" dirty="0">
                <a:solidFill>
                  <a:srgbClr val="00B0F0"/>
                </a:solidFill>
                <a:latin typeface="+mn-lt"/>
              </a:rPr>
              <a:t>…</a:t>
            </a:r>
            <a:r>
              <a:rPr lang="en-US" altLang="zh-CN" sz="2400" kern="1200" dirty="0" err="1">
                <a:solidFill>
                  <a:srgbClr val="00B0F0"/>
                </a:solidFill>
                <a:latin typeface="+mn-lt"/>
              </a:rPr>
              <a:t>x</a:t>
            </a:r>
            <a:r>
              <a:rPr lang="en-US" altLang="zh-CN" sz="2400" kern="1200" baseline="-25000" dirty="0" err="1">
                <a:solidFill>
                  <a:srgbClr val="00B0F0"/>
                </a:solidFill>
                <a:latin typeface="+mn-lt"/>
              </a:rPr>
              <a:t>n</a:t>
            </a:r>
            <a:r>
              <a:rPr lang="en-US" altLang="zh-CN" sz="2400" kern="1200" dirty="0">
                <a:solidFill>
                  <a:srgbClr val="00B0F0"/>
                </a:solidFill>
                <a:latin typeface="+mn-lt"/>
              </a:rPr>
              <a:t>)</a:t>
            </a:r>
            <a:r>
              <a:rPr lang="zh-CN" altLang="en-US" sz="2400" kern="1200" dirty="0">
                <a:solidFill>
                  <a:srgbClr val="00B0F0"/>
                </a:solidFill>
                <a:latin typeface="+mn-lt"/>
              </a:rPr>
              <a:t>发生的情况下，哪一个</a:t>
            </a:r>
            <a:r>
              <a:rPr lang="en-US" altLang="zh-CN" sz="2400" kern="1200" dirty="0">
                <a:solidFill>
                  <a:srgbClr val="00B0F0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400" kern="1200" dirty="0">
                <a:solidFill>
                  <a:srgbClr val="00B0F0"/>
                </a:solidFill>
                <a:latin typeface="+mn-lt"/>
              </a:rPr>
              <a:t>发生的概率最大。</a:t>
            </a:r>
            <a:endParaRPr lang="en-US" altLang="zh-CN" sz="2400" kern="1200" dirty="0">
              <a:solidFill>
                <a:srgbClr val="00B0F0"/>
              </a:solidFill>
              <a:latin typeface="+mn-lt"/>
            </a:endParaRPr>
          </a:p>
          <a:p>
            <a:pPr algn="ctr"/>
            <a:r>
              <a:rPr lang="en-US" altLang="zh-CN" sz="2400" kern="1200" dirty="0">
                <a:solidFill>
                  <a:srgbClr val="00B0F0"/>
                </a:solidFill>
                <a:latin typeface="+mn-lt"/>
              </a:rPr>
              <a:t>max P(</a:t>
            </a:r>
            <a:r>
              <a:rPr lang="en-US" altLang="zh-CN" sz="2400" kern="1200" dirty="0">
                <a:solidFill>
                  <a:srgbClr val="00B0F0"/>
                </a:solidFill>
                <a:latin typeface="Symbol" panose="05050102010706020507" pitchFamily="18" charset="2"/>
              </a:rPr>
              <a:t>q</a:t>
            </a:r>
            <a:r>
              <a:rPr lang="en-US" altLang="zh-CN" sz="2400" kern="1200" dirty="0">
                <a:solidFill>
                  <a:srgbClr val="00B0F0"/>
                </a:solidFill>
                <a:latin typeface="+mn-lt"/>
              </a:rPr>
              <a:t> /D)</a:t>
            </a:r>
          </a:p>
        </p:txBody>
      </p:sp>
      <p:sp>
        <p:nvSpPr>
          <p:cNvPr id="14" name="矩形 13"/>
          <p:cNvSpPr/>
          <p:nvPr/>
        </p:nvSpPr>
        <p:spPr>
          <a:xfrm>
            <a:off x="7992466" y="28547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贝叶斯</a:t>
            </a:r>
            <a:r>
              <a:rPr lang="zh-CN" altLang="en-US" sz="2400" dirty="0" smtClean="0">
                <a:solidFill>
                  <a:srgbClr val="00B0F0"/>
                </a:solidFill>
              </a:rPr>
              <a:t>估计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15266" y="1921963"/>
            <a:ext cx="7051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问题：已知数据集</a:t>
            </a:r>
            <a:r>
              <a:rPr lang="en-US" altLang="zh-CN" sz="2400" dirty="0" smtClean="0">
                <a:solidFill>
                  <a:schemeClr val="bg1"/>
                </a:solidFill>
              </a:rPr>
              <a:t>D</a:t>
            </a:r>
            <a:r>
              <a:rPr lang="zh-CN" altLang="en-US" sz="2400" dirty="0" smtClean="0">
                <a:solidFill>
                  <a:schemeClr val="bg1"/>
                </a:solidFill>
              </a:rPr>
              <a:t>服从概率分布</a:t>
            </a:r>
            <a:r>
              <a:rPr lang="en-US" altLang="zh-CN" sz="2400" dirty="0" smtClean="0">
                <a:solidFill>
                  <a:schemeClr val="bg1"/>
                </a:solidFill>
              </a:rPr>
              <a:t>P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en-US" altLang="zh-CN" sz="2400" dirty="0" smtClean="0">
                <a:solidFill>
                  <a:schemeClr val="bg1"/>
                </a:solidFill>
              </a:rPr>
              <a:t>P</a:t>
            </a:r>
            <a:r>
              <a:rPr lang="zh-CN" altLang="en-US" sz="2400" dirty="0" smtClean="0">
                <a:solidFill>
                  <a:schemeClr val="bg1"/>
                </a:solidFill>
              </a:rPr>
              <a:t>中</a:t>
            </a:r>
            <a:r>
              <a:rPr lang="en-US" altLang="zh-CN" sz="2400" dirty="0">
                <a:solidFill>
                  <a:schemeClr val="bg1"/>
                </a:solidFill>
                <a:latin typeface="Symbol" panose="05050102010706020507" pitchFamily="18" charset="2"/>
              </a:rPr>
              <a:t>q</a:t>
            </a:r>
            <a:r>
              <a:rPr lang="zh-CN" altLang="en-US" sz="2400" dirty="0" smtClean="0">
                <a:solidFill>
                  <a:schemeClr val="bg1"/>
                </a:solidFill>
              </a:rPr>
              <a:t>参数未知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3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022783" y="3000264"/>
            <a:ext cx="2260365" cy="6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</a:t>
            </a:r>
            <a:r>
              <a:rPr lang="zh-CN" altLang="en-US" dirty="0" smtClean="0"/>
              <a:t>估计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Bayes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7640" y="2888974"/>
                <a:ext cx="7080941" cy="2987741"/>
              </a:xfrm>
              <a:prstGeom prst="rect">
                <a:avLst/>
              </a:prstGeom>
              <a:ln w="28575">
                <a:solidFill>
                  <a:srgbClr val="FFFF00"/>
                </a:solidFill>
                <a:prstDash val="sysDot"/>
              </a:ln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Tx/>
                  <a:buNone/>
                  <a:defRPr sz="2000" kern="0" spc="200" baseline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 </a:t>
                </a:r>
                <a:r>
                  <a:rPr lang="zh-CN" altLang="en-US" dirty="0" smtClean="0"/>
                  <a:t>写出</a:t>
                </a:r>
                <a:r>
                  <a:rPr lang="en-US" altLang="zh-CN" dirty="0" smtClean="0"/>
                  <a:t>L(</a:t>
                </a:r>
                <a:r>
                  <a:rPr lang="en-US" altLang="zh-CN" dirty="0">
                    <a:latin typeface="Symbol" panose="05050102010706020507" pitchFamily="18" charset="2"/>
                  </a:rPr>
                  <a:t>q</a:t>
                </a:r>
                <a:r>
                  <a:rPr lang="en-US" altLang="zh-CN" dirty="0" smtClean="0"/>
                  <a:t>)=</a:t>
                </a:r>
                <a:r>
                  <a:rPr lang="en-US" altLang="zh-CN" kern="1200" dirty="0" smtClean="0">
                    <a:solidFill>
                      <a:schemeClr val="bg1"/>
                    </a:solidFill>
                  </a:rPr>
                  <a:t>P(</a:t>
                </a:r>
                <a:r>
                  <a:rPr lang="en-US" altLang="zh-CN" kern="1200" dirty="0" smtClean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q</a:t>
                </a:r>
                <a:r>
                  <a:rPr lang="en-US" altLang="zh-CN" kern="12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kern="1200" dirty="0">
                    <a:solidFill>
                      <a:schemeClr val="bg1"/>
                    </a:solidFill>
                  </a:rPr>
                  <a:t>/D</a:t>
                </a:r>
                <a:r>
                  <a:rPr lang="en-US" altLang="zh-CN" kern="1200" dirty="0" smtClean="0">
                    <a:solidFill>
                      <a:schemeClr val="bg1"/>
                    </a:solidFill>
                  </a:rPr>
                  <a:t>)           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 </a:t>
                </a:r>
                <a:r>
                  <a:rPr lang="zh-CN" altLang="en-US" dirty="0" smtClean="0"/>
                  <a:t>取对数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                            </a:t>
                </a:r>
                <a:r>
                  <a:rPr lang="en-US" altLang="zh-CN" dirty="0" smtClean="0"/>
                  <a:t>ln L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(q</a:t>
                </a:r>
                <a:r>
                  <a:rPr lang="en-US" altLang="zh-CN" baseline="-25000" dirty="0" smtClean="0"/>
                  <a:t>i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) 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 </a:t>
                </a:r>
                <a:r>
                  <a:rPr lang="zh-CN" altLang="en-US" dirty="0" smtClean="0"/>
                  <a:t>对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q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>
                    <a:latin typeface="Symbol" panose="05050102010706020507" pitchFamily="18" charset="2"/>
                  </a:rPr>
                  <a:t>求</a:t>
                </a:r>
                <a:r>
                  <a:rPr lang="zh-CN" altLang="en-US" dirty="0">
                    <a:latin typeface="Symbol" panose="05050102010706020507" pitchFamily="18" charset="2"/>
                  </a:rPr>
                  <a:t>偏导</a:t>
                </a:r>
                <a:r>
                  <a:rPr lang="zh-CN" altLang="en-US" dirty="0" smtClean="0"/>
                  <a:t>数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Symbol" panose="05050102010706020507" pitchFamily="18" charset="2"/>
                          </a:rPr>
                          <m:t>q</m:t>
                        </m:r>
                        <m:r>
                          <a:rPr lang="en-US" altLang="zh-CN" b="0" i="1" baseline="-25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dirty="0" smtClean="0"/>
                  <a:t>lnL(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q</a:t>
                </a:r>
                <a:r>
                  <a:rPr lang="en-US" altLang="zh-CN" dirty="0" smtClean="0"/>
                  <a:t>)</a:t>
                </a:r>
                <a:endParaRPr lang="zh-CN" alt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 解</a:t>
                </a:r>
                <a:r>
                  <a:rPr lang="zh-CN" altLang="en-US" dirty="0" smtClean="0"/>
                  <a:t>似然方程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组）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Symbol" panose="05050102010706020507" pitchFamily="18" charset="2"/>
                          </a:rPr>
                          <m:t>q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dirty="0" err="1"/>
                  <a:t>lnL</a:t>
                </a:r>
                <a:r>
                  <a:rPr lang="en-US" altLang="zh-CN" dirty="0"/>
                  <a:t>(</a:t>
                </a:r>
                <a:r>
                  <a:rPr lang="en-US" altLang="zh-CN" dirty="0">
                    <a:latin typeface="Symbol" panose="05050102010706020507" pitchFamily="18" charset="2"/>
                  </a:rPr>
                  <a:t>q</a:t>
                </a:r>
                <a:r>
                  <a:rPr lang="en-US" altLang="zh-CN" dirty="0" smtClean="0"/>
                  <a:t>)=0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40" y="2888974"/>
                <a:ext cx="7080941" cy="2987741"/>
              </a:xfrm>
              <a:prstGeom prst="rect">
                <a:avLst/>
              </a:prstGeom>
              <a:blipFill>
                <a:blip r:embed="rId3"/>
                <a:stretch>
                  <a:fillRect l="-772"/>
                </a:stretch>
              </a:blipFill>
              <a:ln w="28575">
                <a:solidFill>
                  <a:srgbClr val="FFFF00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164671" y="213281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</a:rPr>
              <a:t>一般步骤是什么？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968957"/>
              </p:ext>
            </p:extLst>
          </p:nvPr>
        </p:nvGraphicFramePr>
        <p:xfrm>
          <a:off x="7265888" y="3102435"/>
          <a:ext cx="1682923" cy="491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4" imgW="1434960" imgH="419040" progId="Equation.DSMT4">
                  <p:embed/>
                </p:oleObj>
              </mc:Choice>
              <mc:Fallback>
                <p:oleObj name="Equation" r:id="rId4" imgW="1434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65888" y="3102435"/>
                        <a:ext cx="1682923" cy="491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>
          <a:xfrm>
            <a:off x="8516459" y="2981812"/>
            <a:ext cx="576469" cy="4287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云形标注 8"/>
          <p:cNvSpPr/>
          <p:nvPr/>
        </p:nvSpPr>
        <p:spPr>
          <a:xfrm>
            <a:off x="8426108" y="1727743"/>
            <a:ext cx="1714079" cy="1198424"/>
          </a:xfrm>
          <a:prstGeom prst="cloud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98770" y="2123693"/>
            <a:ext cx="20716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Symbol" panose="05050102010706020507" pitchFamily="18" charset="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</a:rPr>
              <a:t>的先验分布</a:t>
            </a:r>
          </a:p>
        </p:txBody>
      </p:sp>
    </p:spTree>
    <p:extLst>
      <p:ext uri="{BB962C8B-B14F-4D97-AF65-F5344CB8AC3E}">
        <p14:creationId xmlns:p14="http://schemas.microsoft.com/office/powerpoint/2010/main" val="15743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715266" y="2438957"/>
                <a:ext cx="6537603" cy="2726837"/>
              </a:xfrm>
            </p:spPr>
            <p:txBody>
              <a:bodyPr/>
              <a:lstStyle/>
              <a:p>
                <a:r>
                  <a:rPr lang="zh-CN" altLang="zh-CN" b="1" dirty="0" smtClean="0"/>
                  <a:t>作业</a:t>
                </a:r>
                <a:r>
                  <a:rPr lang="en-US" altLang="zh-CN" b="1" dirty="0"/>
                  <a:t>1</a:t>
                </a:r>
                <a:r>
                  <a:rPr lang="zh-CN" altLang="zh-CN" b="1" dirty="0"/>
                  <a:t>：</a:t>
                </a:r>
                <a:r>
                  <a:rPr lang="zh-CN" altLang="zh-CN" dirty="0"/>
                  <a:t>推导下述正态分布</a:t>
                </a:r>
                <a:r>
                  <a:rPr lang="zh-CN" altLang="zh-CN" dirty="0">
                    <a:solidFill>
                      <a:srgbClr val="FFFF00"/>
                    </a:solidFill>
                  </a:rPr>
                  <a:t>均值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zh-CN" altLang="zh-CN" dirty="0" smtClean="0"/>
                  <a:t>的</a:t>
                </a:r>
                <a:r>
                  <a:rPr lang="zh-CN" altLang="en-US" dirty="0"/>
                  <a:t>贝叶斯</a:t>
                </a:r>
                <a:r>
                  <a:rPr lang="zh-CN" altLang="zh-CN" dirty="0" smtClean="0"/>
                  <a:t>估计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dirty="0"/>
                  <a:t>来自正态分布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dirty="0" smtClean="0"/>
                  <a:t>已知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 smtClean="0"/>
                  <a:t>假设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zh-CN" altLang="zh-CN" dirty="0"/>
                  <a:t>的先验分布是正态分布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根据样本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dirty="0"/>
                  <a:t>写出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zh-CN" altLang="zh-CN" dirty="0"/>
                  <a:t>的贝叶斯估计。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715266" y="2438957"/>
                <a:ext cx="6537603" cy="2726837"/>
              </a:xfrm>
              <a:blipFill>
                <a:blip r:embed="rId2"/>
                <a:stretch>
                  <a:fillRect l="-932" t="-671" b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Bayes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53" y="5546011"/>
            <a:ext cx="2770500" cy="7518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80873" y="56911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概率</a:t>
            </a: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密度</a:t>
            </a:r>
            <a:r>
              <a:rPr lang="zh-CN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函数</a:t>
            </a:r>
            <a:endParaRPr lang="zh-CN" alt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3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75452" y="2609220"/>
            <a:ext cx="6539947" cy="2310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5266" y="1988042"/>
            <a:ext cx="6537603" cy="430887"/>
          </a:xfrm>
        </p:spPr>
        <p:txBody>
          <a:bodyPr/>
          <a:lstStyle/>
          <a:p>
            <a:r>
              <a:rPr lang="zh-CN" altLang="en-US" b="1" dirty="0" smtClean="0"/>
              <a:t>第一步 写出</a:t>
            </a:r>
            <a:r>
              <a:rPr lang="en-US" altLang="zh-CN" dirty="0" smtClean="0"/>
              <a:t>L(μ)=</a:t>
            </a:r>
            <a:r>
              <a:rPr lang="en-US" altLang="zh-CN" kern="1200" dirty="0" smtClean="0">
                <a:solidFill>
                  <a:schemeClr val="bg1"/>
                </a:solidFill>
              </a:rPr>
              <a:t>P(μ </a:t>
            </a:r>
            <a:r>
              <a:rPr lang="en-US" altLang="zh-CN" kern="1200" dirty="0">
                <a:solidFill>
                  <a:schemeClr val="bg1"/>
                </a:solidFill>
              </a:rPr>
              <a:t>/D) </a:t>
            </a:r>
            <a:endParaRPr lang="en-US" altLang="zh-CN" kern="1200" dirty="0" smtClean="0">
              <a:solidFill>
                <a:schemeClr val="bg1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Bayes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61771"/>
              </p:ext>
            </p:extLst>
          </p:nvPr>
        </p:nvGraphicFramePr>
        <p:xfrm>
          <a:off x="2844800" y="2886075"/>
          <a:ext cx="5602288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3" imgW="3517560" imgH="939600" progId="Equation.DSMT4">
                  <p:embed/>
                </p:oleObj>
              </mc:Choice>
              <mc:Fallback>
                <p:oleObj name="Equation" r:id="rId3" imgW="35175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4800" y="2886075"/>
                        <a:ext cx="5602288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椭圆 10"/>
          <p:cNvSpPr/>
          <p:nvPr/>
        </p:nvSpPr>
        <p:spPr>
          <a:xfrm>
            <a:off x="3220279" y="3985885"/>
            <a:ext cx="2117034" cy="3973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标注 11"/>
          <p:cNvSpPr/>
          <p:nvPr/>
        </p:nvSpPr>
        <p:spPr>
          <a:xfrm>
            <a:off x="5763567" y="3634819"/>
            <a:ext cx="1714079" cy="1198424"/>
          </a:xfrm>
          <a:prstGeom prst="cloudCallout">
            <a:avLst>
              <a:gd name="adj1" fmla="val -108391"/>
              <a:gd name="adj2" fmla="val 112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19669" y="4034633"/>
            <a:ext cx="20716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积分后与</a:t>
            </a:r>
            <a:r>
              <a:rPr lang="en-US" altLang="zh-CN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zh-CN" alt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无关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15266" y="5206575"/>
                <a:ext cx="6096000" cy="8790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dirty="0" smtClean="0">
                    <a:solidFill>
                      <a:schemeClr val="bg1"/>
                    </a:solidFill>
                  </a:rPr>
                  <a:t>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bg1"/>
                    </a:solidFill>
                  </a:rPr>
                  <a:t>来自正态分布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>
                    <a:solidFill>
                      <a:schemeClr val="bg1"/>
                    </a:solidFill>
                  </a:rPr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bg1"/>
                    </a:solidFill>
                  </a:rPr>
                  <a:t>已知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>
                    <a:solidFill>
                      <a:schemeClr val="bg1"/>
                    </a:solidFill>
                  </a:rPr>
                  <a:t>假设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zh-CN" altLang="zh-CN" dirty="0">
                    <a:solidFill>
                      <a:schemeClr val="bg1"/>
                    </a:solidFill>
                  </a:rPr>
                  <a:t>的先验分布是正态分布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66" y="5206575"/>
                <a:ext cx="6096000" cy="879087"/>
              </a:xfrm>
              <a:prstGeom prst="rect">
                <a:avLst/>
              </a:prstGeom>
              <a:blipFill>
                <a:blip r:embed="rId5"/>
                <a:stretch>
                  <a:fillRect l="-800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6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55573" y="3029554"/>
            <a:ext cx="6539947" cy="1108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5387" y="2408376"/>
            <a:ext cx="6537603" cy="411972"/>
          </a:xfrm>
        </p:spPr>
        <p:txBody>
          <a:bodyPr/>
          <a:lstStyle/>
          <a:p>
            <a:r>
              <a:rPr lang="zh-CN" altLang="en-US" b="1" dirty="0" smtClean="0"/>
              <a:t>第一步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续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 写出</a:t>
            </a:r>
            <a:r>
              <a:rPr lang="en-US" altLang="zh-CN" dirty="0" smtClean="0"/>
              <a:t>L(</a:t>
            </a:r>
            <a:r>
              <a:rPr lang="en-US" altLang="zh-CN" dirty="0" smtClean="0">
                <a:latin typeface="Symbol" panose="05050102010706020507" pitchFamily="18" charset="2"/>
              </a:rPr>
              <a:t>m</a:t>
            </a:r>
            <a:r>
              <a:rPr lang="en-US" altLang="zh-CN" dirty="0" smtClean="0"/>
              <a:t>)=</a:t>
            </a:r>
            <a:r>
              <a:rPr lang="en-US" altLang="zh-CN" kern="1200" dirty="0" smtClean="0">
                <a:solidFill>
                  <a:schemeClr val="bg1"/>
                </a:solidFill>
              </a:rPr>
              <a:t>P(</a:t>
            </a:r>
            <a:r>
              <a:rPr lang="en-US" altLang="zh-CN" kern="1200" dirty="0" smtClean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en-US" altLang="zh-CN" kern="1200" dirty="0" smtClean="0">
                <a:solidFill>
                  <a:schemeClr val="bg1"/>
                </a:solidFill>
              </a:rPr>
              <a:t> </a:t>
            </a:r>
            <a:r>
              <a:rPr lang="en-US" altLang="zh-CN" kern="1200" dirty="0">
                <a:solidFill>
                  <a:schemeClr val="bg1"/>
                </a:solidFill>
              </a:rPr>
              <a:t>/D) </a:t>
            </a:r>
            <a:endParaRPr lang="en-US" altLang="zh-CN" kern="1200" dirty="0" smtClean="0">
              <a:solidFill>
                <a:schemeClr val="bg1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Bayes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303924"/>
              </p:ext>
            </p:extLst>
          </p:nvPr>
        </p:nvGraphicFramePr>
        <p:xfrm>
          <a:off x="2581515" y="3147762"/>
          <a:ext cx="60880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3822480" imgH="444240" progId="Equation.DSMT4">
                  <p:embed/>
                </p:oleObj>
              </mc:Choice>
              <mc:Fallback>
                <p:oleObj name="Equation" r:id="rId3" imgW="382248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1515" y="3147762"/>
                        <a:ext cx="6088062" cy="70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2241701" y="5070389"/>
            <a:ext cx="6539947" cy="1108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2581515" y="4449211"/>
            <a:ext cx="6537603" cy="4119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第二步 取对数</a:t>
            </a:r>
            <a:endParaRPr lang="en-US" altLang="zh-CN" kern="1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919786"/>
              </p:ext>
            </p:extLst>
          </p:nvPr>
        </p:nvGraphicFramePr>
        <p:xfrm>
          <a:off x="3316288" y="5187950"/>
          <a:ext cx="4389437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5" imgW="2755800" imgH="444240" progId="Equation.DSMT4">
                  <p:embed/>
                </p:oleObj>
              </mc:Choice>
              <mc:Fallback>
                <p:oleObj name="Equation" r:id="rId5" imgW="275580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6288" y="5187950"/>
                        <a:ext cx="4389437" cy="70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10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55573" y="3029554"/>
            <a:ext cx="6539947" cy="1108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贝叶斯估计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5387" y="2408376"/>
            <a:ext cx="6537603" cy="430887"/>
          </a:xfrm>
        </p:spPr>
        <p:txBody>
          <a:bodyPr/>
          <a:lstStyle/>
          <a:p>
            <a:r>
              <a:rPr lang="zh-CN" altLang="en-US" b="1" dirty="0" smtClean="0"/>
              <a:t>第三步 求导</a:t>
            </a:r>
            <a:endParaRPr lang="en-US" altLang="zh-CN" kern="1200" dirty="0" smtClean="0">
              <a:solidFill>
                <a:schemeClr val="bg1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Bayes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41701" y="4880099"/>
            <a:ext cx="6539947" cy="129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2581515" y="4449211"/>
            <a:ext cx="6537603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第四步 解方程（组）</a:t>
            </a:r>
            <a:endParaRPr lang="en-US" altLang="zh-CN" kern="1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637530"/>
              </p:ext>
            </p:extLst>
          </p:nvPr>
        </p:nvGraphicFramePr>
        <p:xfrm>
          <a:off x="3567871" y="4886179"/>
          <a:ext cx="293052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1841400" imgH="812520" progId="Equation.DSMT4">
                  <p:embed/>
                </p:oleObj>
              </mc:Choice>
              <mc:Fallback>
                <p:oleObj name="Equation" r:id="rId3" imgW="1841400" imgH="81252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7871" y="4886179"/>
                        <a:ext cx="2930525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90702"/>
              </p:ext>
            </p:extLst>
          </p:nvPr>
        </p:nvGraphicFramePr>
        <p:xfrm>
          <a:off x="3314700" y="3203575"/>
          <a:ext cx="3822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2400120" imgH="431640" progId="Equation.DSMT4">
                  <p:embed/>
                </p:oleObj>
              </mc:Choice>
              <mc:Fallback>
                <p:oleObj name="Equation" r:id="rId5" imgW="2400120" imgH="43164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4700" y="3203575"/>
                        <a:ext cx="3822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8895520" y="4137569"/>
            <a:ext cx="3262432" cy="1698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FF00"/>
                </a:solidFill>
              </a:rPr>
              <a:t>思考：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00"/>
                </a:solidFill>
              </a:rPr>
              <a:t>n</a:t>
            </a:r>
            <a:r>
              <a:rPr lang="zh-CN" altLang="en-US" sz="2400" dirty="0" smtClean="0">
                <a:solidFill>
                  <a:srgbClr val="FFFF00"/>
                </a:solidFill>
              </a:rPr>
              <a:t>趋向于∞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FF00"/>
                </a:solidFill>
              </a:rPr>
              <a:t>与最大似然估计的比较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C06AA-F283-4800-BD1C-E992DF23DA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93281" y="1384472"/>
            <a:ext cx="5456668" cy="2949525"/>
          </a:xfrm>
        </p:spPr>
        <p:txBody>
          <a:bodyPr/>
          <a:lstStyle/>
          <a:p>
            <a:r>
              <a:rPr lang="zh-CN" altLang="en-US" dirty="0"/>
              <a:t>本</a:t>
            </a:r>
            <a:r>
              <a:rPr lang="zh-CN" altLang="en-US" dirty="0" smtClean="0"/>
              <a:t>节习题课</a:t>
            </a:r>
            <a:endParaRPr lang="en-US" altLang="zh-CN" dirty="0" smtClean="0"/>
          </a:p>
          <a:p>
            <a:r>
              <a:rPr lang="zh-CN" altLang="en-US" dirty="0" smtClean="0"/>
              <a:t>对比极大似然估计</a:t>
            </a:r>
            <a:endParaRPr lang="en-US" altLang="zh-CN" dirty="0" smtClean="0"/>
          </a:p>
          <a:p>
            <a:r>
              <a:rPr lang="zh-CN" altLang="en-US" dirty="0"/>
              <a:t>了解</a:t>
            </a:r>
            <a:r>
              <a:rPr lang="zh-CN" altLang="en-US" dirty="0" smtClean="0"/>
              <a:t>贝叶斯估计要</a:t>
            </a:r>
            <a:r>
              <a:rPr lang="zh-CN" altLang="en-US" dirty="0" smtClean="0">
                <a:solidFill>
                  <a:srgbClr val="FFFF00"/>
                </a:solidFill>
              </a:rPr>
              <a:t>解决什么问题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>
                <a:solidFill>
                  <a:srgbClr val="FFFF00"/>
                </a:solidFill>
              </a:rPr>
              <a:t>并通过作业讲解进行了巩固</a:t>
            </a:r>
          </a:p>
          <a:p>
            <a:r>
              <a:rPr lang="zh-CN" altLang="en-US" dirty="0" smtClean="0">
                <a:solidFill>
                  <a:srgbClr val="00B0F0"/>
                </a:solidFill>
              </a:rPr>
              <a:t>下一节习题课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r>
              <a:rPr lang="zh-CN" altLang="en-US" dirty="0" smtClean="0">
                <a:solidFill>
                  <a:srgbClr val="00B0F0"/>
                </a:solidFill>
              </a:rPr>
              <a:t>我们讲解第一个分类模型：感知机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BE3DA-24E4-4DA6-A9C5-A8D823243E5E}"/>
              </a:ext>
            </a:extLst>
          </p:cNvPr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</TotalTime>
  <Words>243</Words>
  <Application>Microsoft Office PowerPoint</Application>
  <PresentationFormat>宽屏</PresentationFormat>
  <Paragraphs>57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Symbol</vt:lpstr>
      <vt:lpstr>Wingdings</vt:lpstr>
      <vt:lpstr>深度学习项目PPT模板V1.4</vt:lpstr>
      <vt:lpstr>Equation</vt:lpstr>
      <vt:lpstr>贝叶斯估计作业</vt:lpstr>
      <vt:lpstr>贝叶斯估计</vt:lpstr>
      <vt:lpstr>贝叶斯估计</vt:lpstr>
      <vt:lpstr>贝叶斯估计</vt:lpstr>
      <vt:lpstr>贝叶斯估计</vt:lpstr>
      <vt:lpstr>贝叶斯估计</vt:lpstr>
      <vt:lpstr>贝叶斯估计</vt:lpstr>
      <vt:lpstr>结语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ibm</cp:lastModifiedBy>
  <cp:revision>202</cp:revision>
  <dcterms:created xsi:type="dcterms:W3CDTF">2018-01-29T03:45:15Z</dcterms:created>
  <dcterms:modified xsi:type="dcterms:W3CDTF">2019-04-03T02:45:12Z</dcterms:modified>
</cp:coreProperties>
</file>